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7" r:id="rId3"/>
    <p:sldId id="260" r:id="rId4"/>
    <p:sldId id="259" r:id="rId5"/>
    <p:sldId id="261" r:id="rId6"/>
    <p:sldId id="273" r:id="rId7"/>
    <p:sldId id="274" r:id="rId8"/>
    <p:sldId id="262" r:id="rId9"/>
    <p:sldId id="275" r:id="rId10"/>
    <p:sldId id="272" r:id="rId11"/>
    <p:sldId id="264" r:id="rId12"/>
    <p:sldId id="270" r:id="rId13"/>
    <p:sldId id="277" r:id="rId14"/>
    <p:sldId id="269" r:id="rId15"/>
    <p:sldId id="276" r:id="rId16"/>
    <p:sldId id="265" r:id="rId17"/>
    <p:sldId id="263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B1304-3950-6549-BFE3-FB8365949C9D}" v="3658" dt="2022-04-09T04:44:19.998"/>
    <p1510:client id="{CF08A882-2A94-0742-BF7E-5E0D147C6E58}" v="579" dt="2022-04-08T21:33:02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694"/>
  </p:normalViewPr>
  <p:slideViewPr>
    <p:cSldViewPr snapToGrid="0" snapToObjects="1">
      <p:cViewPr varScale="1">
        <p:scale>
          <a:sx n="152" d="100"/>
          <a:sy n="152" d="100"/>
        </p:scale>
        <p:origin x="7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60A1A-324D-4DC9-B571-3B97D481BB57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6EC266-EFBF-45D8-B567-6D840CB71239}">
      <dgm:prSet/>
      <dgm:spPr/>
      <dgm:t>
        <a:bodyPr/>
        <a:lstStyle/>
        <a:p>
          <a:r>
            <a:rPr lang="en-US">
              <a:latin typeface="Avenir Book" panose="02000503020000020003" pitchFamily="2" charset="0"/>
            </a:rPr>
            <a:t>Request-Response Protocol (Client-Server model) </a:t>
          </a:r>
        </a:p>
      </dgm:t>
    </dgm:pt>
    <dgm:pt modelId="{D3BD4590-8D6A-4155-8A46-63AA039AD907}" type="parTrans" cxnId="{2BAFDD35-11B9-4731-BAD7-6A79BEA2AAA5}">
      <dgm:prSet/>
      <dgm:spPr/>
      <dgm:t>
        <a:bodyPr/>
        <a:lstStyle/>
        <a:p>
          <a:endParaRPr lang="en-US"/>
        </a:p>
      </dgm:t>
    </dgm:pt>
    <dgm:pt modelId="{1D708DE6-B4FE-48F6-A51D-DDE17A533386}" type="sibTrans" cxnId="{2BAFDD35-11B9-4731-BAD7-6A79BEA2AAA5}">
      <dgm:prSet/>
      <dgm:spPr/>
      <dgm:t>
        <a:bodyPr/>
        <a:lstStyle/>
        <a:p>
          <a:endParaRPr lang="en-US"/>
        </a:p>
      </dgm:t>
    </dgm:pt>
    <dgm:pt modelId="{6DDE23A5-C711-4DF3-A2A9-E11B58EC85BB}">
      <dgm:prSet/>
      <dgm:spPr/>
      <dgm:t>
        <a:bodyPr/>
        <a:lstStyle/>
        <a:p>
          <a:r>
            <a:rPr lang="en-US">
              <a:latin typeface="Avenir Book" panose="02000503020000020003" pitchFamily="2" charset="0"/>
            </a:rPr>
            <a:t>Command/Telemetry data streams</a:t>
          </a:r>
        </a:p>
      </dgm:t>
    </dgm:pt>
    <dgm:pt modelId="{95BB0990-8F2D-4FB2-96D4-522B835EF5D5}" type="parTrans" cxnId="{4B6318ED-7E8F-4576-B30D-7DEDFB251B34}">
      <dgm:prSet/>
      <dgm:spPr/>
      <dgm:t>
        <a:bodyPr/>
        <a:lstStyle/>
        <a:p>
          <a:endParaRPr lang="en-US"/>
        </a:p>
      </dgm:t>
    </dgm:pt>
    <dgm:pt modelId="{DDCB7791-104F-4E57-BC06-55271B5E3293}" type="sibTrans" cxnId="{4B6318ED-7E8F-4576-B30D-7DEDFB251B34}">
      <dgm:prSet/>
      <dgm:spPr/>
      <dgm:t>
        <a:bodyPr/>
        <a:lstStyle/>
        <a:p>
          <a:endParaRPr lang="en-US"/>
        </a:p>
      </dgm:t>
    </dgm:pt>
    <dgm:pt modelId="{4EE32DC6-3BF0-4320-889B-7AA974891A09}">
      <dgm:prSet/>
      <dgm:spPr/>
      <dgm:t>
        <a:bodyPr/>
        <a:lstStyle/>
        <a:p>
          <a:r>
            <a:rPr lang="en-US">
              <a:latin typeface="Avenir Book" panose="02000503020000020003" pitchFamily="2" charset="0"/>
            </a:rPr>
            <a:t>Request-Response with connection/connectionless modes</a:t>
          </a:r>
        </a:p>
      </dgm:t>
    </dgm:pt>
    <dgm:pt modelId="{8973D34F-16FD-4351-9315-C93966DF0930}" type="parTrans" cxnId="{84D756B1-45B1-4DEA-8BD9-8ED56850745A}">
      <dgm:prSet/>
      <dgm:spPr/>
      <dgm:t>
        <a:bodyPr/>
        <a:lstStyle/>
        <a:p>
          <a:endParaRPr lang="en-US"/>
        </a:p>
      </dgm:t>
    </dgm:pt>
    <dgm:pt modelId="{63DFFACC-E53A-40C1-8225-A0CD22FB6DEC}" type="sibTrans" cxnId="{84D756B1-45B1-4DEA-8BD9-8ED56850745A}">
      <dgm:prSet/>
      <dgm:spPr/>
      <dgm:t>
        <a:bodyPr/>
        <a:lstStyle/>
        <a:p>
          <a:endParaRPr lang="en-US"/>
        </a:p>
      </dgm:t>
    </dgm:pt>
    <dgm:pt modelId="{0A4E458B-EC8D-6344-A1F6-4D13341581F0}" type="pres">
      <dgm:prSet presAssocID="{DC560A1A-324D-4DC9-B571-3B97D481BB57}" presName="vert0" presStyleCnt="0">
        <dgm:presLayoutVars>
          <dgm:dir/>
          <dgm:animOne val="branch"/>
          <dgm:animLvl val="lvl"/>
        </dgm:presLayoutVars>
      </dgm:prSet>
      <dgm:spPr/>
    </dgm:pt>
    <dgm:pt modelId="{E1AD6836-87DB-9841-B03F-65ED21E2A779}" type="pres">
      <dgm:prSet presAssocID="{E06EC266-EFBF-45D8-B567-6D840CB71239}" presName="thickLine" presStyleLbl="alignNode1" presStyleIdx="0" presStyleCnt="3"/>
      <dgm:spPr/>
    </dgm:pt>
    <dgm:pt modelId="{35991126-E4EE-D64A-AE7E-CD0D96BE8BBC}" type="pres">
      <dgm:prSet presAssocID="{E06EC266-EFBF-45D8-B567-6D840CB71239}" presName="horz1" presStyleCnt="0"/>
      <dgm:spPr/>
    </dgm:pt>
    <dgm:pt modelId="{41783810-C8C2-B949-9E9C-58E0D9D228A0}" type="pres">
      <dgm:prSet presAssocID="{E06EC266-EFBF-45D8-B567-6D840CB71239}" presName="tx1" presStyleLbl="revTx" presStyleIdx="0" presStyleCnt="3"/>
      <dgm:spPr/>
    </dgm:pt>
    <dgm:pt modelId="{C3CB14BF-9320-664E-880E-667C4D42CF7F}" type="pres">
      <dgm:prSet presAssocID="{E06EC266-EFBF-45D8-B567-6D840CB71239}" presName="vert1" presStyleCnt="0"/>
      <dgm:spPr/>
    </dgm:pt>
    <dgm:pt modelId="{C51E2609-BAC0-1045-BE9B-77CF67F1D5EB}" type="pres">
      <dgm:prSet presAssocID="{6DDE23A5-C711-4DF3-A2A9-E11B58EC85BB}" presName="thickLine" presStyleLbl="alignNode1" presStyleIdx="1" presStyleCnt="3"/>
      <dgm:spPr/>
    </dgm:pt>
    <dgm:pt modelId="{EF129E51-5B64-8348-BE06-8482B0671FE6}" type="pres">
      <dgm:prSet presAssocID="{6DDE23A5-C711-4DF3-A2A9-E11B58EC85BB}" presName="horz1" presStyleCnt="0"/>
      <dgm:spPr/>
    </dgm:pt>
    <dgm:pt modelId="{99AFD0BD-8483-AC49-90D4-FE80181D31C4}" type="pres">
      <dgm:prSet presAssocID="{6DDE23A5-C711-4DF3-A2A9-E11B58EC85BB}" presName="tx1" presStyleLbl="revTx" presStyleIdx="1" presStyleCnt="3"/>
      <dgm:spPr/>
    </dgm:pt>
    <dgm:pt modelId="{69D45B94-9363-9746-8A86-3A301780AA0F}" type="pres">
      <dgm:prSet presAssocID="{6DDE23A5-C711-4DF3-A2A9-E11B58EC85BB}" presName="vert1" presStyleCnt="0"/>
      <dgm:spPr/>
    </dgm:pt>
    <dgm:pt modelId="{2B462CFE-3E73-7E49-AA92-3265CB1E89D2}" type="pres">
      <dgm:prSet presAssocID="{4EE32DC6-3BF0-4320-889B-7AA974891A09}" presName="thickLine" presStyleLbl="alignNode1" presStyleIdx="2" presStyleCnt="3"/>
      <dgm:spPr/>
    </dgm:pt>
    <dgm:pt modelId="{03ECBB09-1D95-8D4C-996F-AF29A2527BC5}" type="pres">
      <dgm:prSet presAssocID="{4EE32DC6-3BF0-4320-889B-7AA974891A09}" presName="horz1" presStyleCnt="0"/>
      <dgm:spPr/>
    </dgm:pt>
    <dgm:pt modelId="{7D7FAA74-0916-B74F-BE3C-788E3EE2B3ED}" type="pres">
      <dgm:prSet presAssocID="{4EE32DC6-3BF0-4320-889B-7AA974891A09}" presName="tx1" presStyleLbl="revTx" presStyleIdx="2" presStyleCnt="3"/>
      <dgm:spPr/>
    </dgm:pt>
    <dgm:pt modelId="{C9163098-2457-814D-8653-5E040EFBDF5D}" type="pres">
      <dgm:prSet presAssocID="{4EE32DC6-3BF0-4320-889B-7AA974891A09}" presName="vert1" presStyleCnt="0"/>
      <dgm:spPr/>
    </dgm:pt>
  </dgm:ptLst>
  <dgm:cxnLst>
    <dgm:cxn modelId="{2BAFDD35-11B9-4731-BAD7-6A79BEA2AAA5}" srcId="{DC560A1A-324D-4DC9-B571-3B97D481BB57}" destId="{E06EC266-EFBF-45D8-B567-6D840CB71239}" srcOrd="0" destOrd="0" parTransId="{D3BD4590-8D6A-4155-8A46-63AA039AD907}" sibTransId="{1D708DE6-B4FE-48F6-A51D-DDE17A533386}"/>
    <dgm:cxn modelId="{0E80C76D-2EDA-F843-9948-351737BAE492}" type="presOf" srcId="{DC560A1A-324D-4DC9-B571-3B97D481BB57}" destId="{0A4E458B-EC8D-6344-A1F6-4D13341581F0}" srcOrd="0" destOrd="0" presId="urn:microsoft.com/office/officeart/2008/layout/LinedList"/>
    <dgm:cxn modelId="{191F7751-08FA-2145-94BF-E0E00797D2C2}" type="presOf" srcId="{4EE32DC6-3BF0-4320-889B-7AA974891A09}" destId="{7D7FAA74-0916-B74F-BE3C-788E3EE2B3ED}" srcOrd="0" destOrd="0" presId="urn:microsoft.com/office/officeart/2008/layout/LinedList"/>
    <dgm:cxn modelId="{EF379C79-5CE5-2843-BA3A-EEF69FE4B180}" type="presOf" srcId="{6DDE23A5-C711-4DF3-A2A9-E11B58EC85BB}" destId="{99AFD0BD-8483-AC49-90D4-FE80181D31C4}" srcOrd="0" destOrd="0" presId="urn:microsoft.com/office/officeart/2008/layout/LinedList"/>
    <dgm:cxn modelId="{84D756B1-45B1-4DEA-8BD9-8ED56850745A}" srcId="{DC560A1A-324D-4DC9-B571-3B97D481BB57}" destId="{4EE32DC6-3BF0-4320-889B-7AA974891A09}" srcOrd="2" destOrd="0" parTransId="{8973D34F-16FD-4351-9315-C93966DF0930}" sibTransId="{63DFFACC-E53A-40C1-8225-A0CD22FB6DEC}"/>
    <dgm:cxn modelId="{CE6AEBDA-74B1-E945-865C-2D9FA6822D20}" type="presOf" srcId="{E06EC266-EFBF-45D8-B567-6D840CB71239}" destId="{41783810-C8C2-B949-9E9C-58E0D9D228A0}" srcOrd="0" destOrd="0" presId="urn:microsoft.com/office/officeart/2008/layout/LinedList"/>
    <dgm:cxn modelId="{4B6318ED-7E8F-4576-B30D-7DEDFB251B34}" srcId="{DC560A1A-324D-4DC9-B571-3B97D481BB57}" destId="{6DDE23A5-C711-4DF3-A2A9-E11B58EC85BB}" srcOrd="1" destOrd="0" parTransId="{95BB0990-8F2D-4FB2-96D4-522B835EF5D5}" sibTransId="{DDCB7791-104F-4E57-BC06-55271B5E3293}"/>
    <dgm:cxn modelId="{D27E242F-FD4E-434D-AEDE-4CC7E9D0E65D}" type="presParOf" srcId="{0A4E458B-EC8D-6344-A1F6-4D13341581F0}" destId="{E1AD6836-87DB-9841-B03F-65ED21E2A779}" srcOrd="0" destOrd="0" presId="urn:microsoft.com/office/officeart/2008/layout/LinedList"/>
    <dgm:cxn modelId="{B71A26B7-FCD4-324F-A666-7270AF39A1EE}" type="presParOf" srcId="{0A4E458B-EC8D-6344-A1F6-4D13341581F0}" destId="{35991126-E4EE-D64A-AE7E-CD0D96BE8BBC}" srcOrd="1" destOrd="0" presId="urn:microsoft.com/office/officeart/2008/layout/LinedList"/>
    <dgm:cxn modelId="{B348DBCF-9280-2D43-978A-7B89A26C616F}" type="presParOf" srcId="{35991126-E4EE-D64A-AE7E-CD0D96BE8BBC}" destId="{41783810-C8C2-B949-9E9C-58E0D9D228A0}" srcOrd="0" destOrd="0" presId="urn:microsoft.com/office/officeart/2008/layout/LinedList"/>
    <dgm:cxn modelId="{EE2C0EEC-48B3-EE4F-88F8-62E177A9BFBE}" type="presParOf" srcId="{35991126-E4EE-D64A-AE7E-CD0D96BE8BBC}" destId="{C3CB14BF-9320-664E-880E-667C4D42CF7F}" srcOrd="1" destOrd="0" presId="urn:microsoft.com/office/officeart/2008/layout/LinedList"/>
    <dgm:cxn modelId="{746D8E93-B1AE-4746-962B-B8AEB8116423}" type="presParOf" srcId="{0A4E458B-EC8D-6344-A1F6-4D13341581F0}" destId="{C51E2609-BAC0-1045-BE9B-77CF67F1D5EB}" srcOrd="2" destOrd="0" presId="urn:microsoft.com/office/officeart/2008/layout/LinedList"/>
    <dgm:cxn modelId="{66B5FB6D-6E8C-9941-A516-7E50D3D393CA}" type="presParOf" srcId="{0A4E458B-EC8D-6344-A1F6-4D13341581F0}" destId="{EF129E51-5B64-8348-BE06-8482B0671FE6}" srcOrd="3" destOrd="0" presId="urn:microsoft.com/office/officeart/2008/layout/LinedList"/>
    <dgm:cxn modelId="{BB55C85E-3266-0546-A678-583E9B452E40}" type="presParOf" srcId="{EF129E51-5B64-8348-BE06-8482B0671FE6}" destId="{99AFD0BD-8483-AC49-90D4-FE80181D31C4}" srcOrd="0" destOrd="0" presId="urn:microsoft.com/office/officeart/2008/layout/LinedList"/>
    <dgm:cxn modelId="{BA9D5557-ADF5-2041-9027-1272C757F863}" type="presParOf" srcId="{EF129E51-5B64-8348-BE06-8482B0671FE6}" destId="{69D45B94-9363-9746-8A86-3A301780AA0F}" srcOrd="1" destOrd="0" presId="urn:microsoft.com/office/officeart/2008/layout/LinedList"/>
    <dgm:cxn modelId="{6CF0B358-AF20-604A-8A42-4A4B0588AD7A}" type="presParOf" srcId="{0A4E458B-EC8D-6344-A1F6-4D13341581F0}" destId="{2B462CFE-3E73-7E49-AA92-3265CB1E89D2}" srcOrd="4" destOrd="0" presId="urn:microsoft.com/office/officeart/2008/layout/LinedList"/>
    <dgm:cxn modelId="{775F935A-C98A-9243-A66D-1F9713589C5A}" type="presParOf" srcId="{0A4E458B-EC8D-6344-A1F6-4D13341581F0}" destId="{03ECBB09-1D95-8D4C-996F-AF29A2527BC5}" srcOrd="5" destOrd="0" presId="urn:microsoft.com/office/officeart/2008/layout/LinedList"/>
    <dgm:cxn modelId="{925502A2-DDF8-154D-A900-2BD58C65D92E}" type="presParOf" srcId="{03ECBB09-1D95-8D4C-996F-AF29A2527BC5}" destId="{7D7FAA74-0916-B74F-BE3C-788E3EE2B3ED}" srcOrd="0" destOrd="0" presId="urn:microsoft.com/office/officeart/2008/layout/LinedList"/>
    <dgm:cxn modelId="{4DA5F22F-34B0-7E4E-B22A-27812004BB72}" type="presParOf" srcId="{03ECBB09-1D95-8D4C-996F-AF29A2527BC5}" destId="{C9163098-2457-814D-8653-5E040EFBDF5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1D4BE5-4B7C-45ED-81B6-7DFF2E214125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E113A71-831E-4EC7-B65E-9E22B9811F7E}">
      <dgm:prSet/>
      <dgm:spPr/>
      <dgm:t>
        <a:bodyPr/>
        <a:lstStyle/>
        <a:p>
          <a:r>
            <a:rPr lang="en-US"/>
            <a:t>AX.25 UI frames with custom data field structure (command and beacon)</a:t>
          </a:r>
        </a:p>
      </dgm:t>
    </dgm:pt>
    <dgm:pt modelId="{E87D3C5B-A96E-43E8-82BC-09AE8D0C0856}" type="parTrans" cxnId="{960802FE-E0C0-4EC1-B79E-75E91FA927EE}">
      <dgm:prSet/>
      <dgm:spPr/>
      <dgm:t>
        <a:bodyPr/>
        <a:lstStyle/>
        <a:p>
          <a:endParaRPr lang="en-US"/>
        </a:p>
      </dgm:t>
    </dgm:pt>
    <dgm:pt modelId="{3660A279-8672-4F0D-91D4-8EE786A82130}" type="sibTrans" cxnId="{960802FE-E0C0-4EC1-B79E-75E91FA927EE}">
      <dgm:prSet/>
      <dgm:spPr/>
      <dgm:t>
        <a:bodyPr/>
        <a:lstStyle/>
        <a:p>
          <a:endParaRPr lang="en-US"/>
        </a:p>
      </dgm:t>
    </dgm:pt>
    <dgm:pt modelId="{2E26B764-A659-4EAD-BCA6-B889C08D8581}">
      <dgm:prSet/>
      <dgm:spPr/>
      <dgm:t>
        <a:bodyPr/>
        <a:lstStyle/>
        <a:p>
          <a:r>
            <a:rPr lang="en-US"/>
            <a:t>AX.25 protocol (command and beacon)</a:t>
          </a:r>
        </a:p>
      </dgm:t>
    </dgm:pt>
    <dgm:pt modelId="{7D7E243C-EE42-41EE-ACD9-5FD04B10DF8B}" type="parTrans" cxnId="{6B9F9E46-4C71-46CF-AEF0-2849D35D1EBC}">
      <dgm:prSet/>
      <dgm:spPr/>
      <dgm:t>
        <a:bodyPr/>
        <a:lstStyle/>
        <a:p>
          <a:endParaRPr lang="en-US"/>
        </a:p>
      </dgm:t>
    </dgm:pt>
    <dgm:pt modelId="{4CC93373-E031-4C45-AFA5-8F24ACA47B08}" type="sibTrans" cxnId="{6B9F9E46-4C71-46CF-AEF0-2849D35D1EBC}">
      <dgm:prSet/>
      <dgm:spPr/>
      <dgm:t>
        <a:bodyPr/>
        <a:lstStyle/>
        <a:p>
          <a:endParaRPr lang="en-US"/>
        </a:p>
      </dgm:t>
    </dgm:pt>
    <dgm:pt modelId="{A6A47858-F4B3-4150-ADB9-80ECC5D092F4}">
      <dgm:prSet/>
      <dgm:spPr/>
      <dgm:t>
        <a:bodyPr/>
        <a:lstStyle/>
        <a:p>
          <a:r>
            <a:rPr lang="en-US"/>
            <a:t>Proprietary protocol supported by OBC SDK (command) and AX.25 UI (beacon)</a:t>
          </a:r>
        </a:p>
      </dgm:t>
    </dgm:pt>
    <dgm:pt modelId="{84EE62F5-5B10-424F-8033-EA5A07D7118B}" type="parTrans" cxnId="{4D3EC471-C77C-47D7-B0E6-4A9927622A82}">
      <dgm:prSet/>
      <dgm:spPr/>
      <dgm:t>
        <a:bodyPr/>
        <a:lstStyle/>
        <a:p>
          <a:endParaRPr lang="en-US"/>
        </a:p>
      </dgm:t>
    </dgm:pt>
    <dgm:pt modelId="{7A017E37-3BA3-4475-978E-FAEFBD092C3B}" type="sibTrans" cxnId="{4D3EC471-C77C-47D7-B0E6-4A9927622A82}">
      <dgm:prSet/>
      <dgm:spPr/>
      <dgm:t>
        <a:bodyPr/>
        <a:lstStyle/>
        <a:p>
          <a:endParaRPr lang="en-US"/>
        </a:p>
      </dgm:t>
    </dgm:pt>
    <dgm:pt modelId="{7B16AD17-671F-0342-89F0-E9F289E0DF46}" type="pres">
      <dgm:prSet presAssocID="{AF1D4BE5-4B7C-45ED-81B6-7DFF2E214125}" presName="vert0" presStyleCnt="0">
        <dgm:presLayoutVars>
          <dgm:dir/>
          <dgm:animOne val="branch"/>
          <dgm:animLvl val="lvl"/>
        </dgm:presLayoutVars>
      </dgm:prSet>
      <dgm:spPr/>
    </dgm:pt>
    <dgm:pt modelId="{01D972EB-FCC3-0545-8B73-79DB69B44DBD}" type="pres">
      <dgm:prSet presAssocID="{EE113A71-831E-4EC7-B65E-9E22B9811F7E}" presName="thickLine" presStyleLbl="alignNode1" presStyleIdx="0" presStyleCnt="3"/>
      <dgm:spPr/>
    </dgm:pt>
    <dgm:pt modelId="{2A1D5678-E335-444F-9CB4-87F00BFD98DA}" type="pres">
      <dgm:prSet presAssocID="{EE113A71-831E-4EC7-B65E-9E22B9811F7E}" presName="horz1" presStyleCnt="0"/>
      <dgm:spPr/>
    </dgm:pt>
    <dgm:pt modelId="{43F8927D-A136-E341-BBCE-2C38BF6D2FBB}" type="pres">
      <dgm:prSet presAssocID="{EE113A71-831E-4EC7-B65E-9E22B9811F7E}" presName="tx1" presStyleLbl="revTx" presStyleIdx="0" presStyleCnt="3"/>
      <dgm:spPr/>
    </dgm:pt>
    <dgm:pt modelId="{064C41F4-B08F-664B-80BD-0451DBCF2CA0}" type="pres">
      <dgm:prSet presAssocID="{EE113A71-831E-4EC7-B65E-9E22B9811F7E}" presName="vert1" presStyleCnt="0"/>
      <dgm:spPr/>
    </dgm:pt>
    <dgm:pt modelId="{DC29C799-E781-D541-8995-7947DFF42A98}" type="pres">
      <dgm:prSet presAssocID="{2E26B764-A659-4EAD-BCA6-B889C08D8581}" presName="thickLine" presStyleLbl="alignNode1" presStyleIdx="1" presStyleCnt="3"/>
      <dgm:spPr/>
    </dgm:pt>
    <dgm:pt modelId="{79505D47-624E-814C-9CF1-19EC613B249E}" type="pres">
      <dgm:prSet presAssocID="{2E26B764-A659-4EAD-BCA6-B889C08D8581}" presName="horz1" presStyleCnt="0"/>
      <dgm:spPr/>
    </dgm:pt>
    <dgm:pt modelId="{31C51DBC-B0AA-764A-883F-7E21067410FD}" type="pres">
      <dgm:prSet presAssocID="{2E26B764-A659-4EAD-BCA6-B889C08D8581}" presName="tx1" presStyleLbl="revTx" presStyleIdx="1" presStyleCnt="3"/>
      <dgm:spPr/>
    </dgm:pt>
    <dgm:pt modelId="{D896130A-A005-DB4D-8BC8-A026AE0DD5E7}" type="pres">
      <dgm:prSet presAssocID="{2E26B764-A659-4EAD-BCA6-B889C08D8581}" presName="vert1" presStyleCnt="0"/>
      <dgm:spPr/>
    </dgm:pt>
    <dgm:pt modelId="{D9093E30-F011-A84C-8F1C-6F7946FC1F07}" type="pres">
      <dgm:prSet presAssocID="{A6A47858-F4B3-4150-ADB9-80ECC5D092F4}" presName="thickLine" presStyleLbl="alignNode1" presStyleIdx="2" presStyleCnt="3"/>
      <dgm:spPr/>
    </dgm:pt>
    <dgm:pt modelId="{CFBAA7B6-31B2-4C49-927C-58412CD8B703}" type="pres">
      <dgm:prSet presAssocID="{A6A47858-F4B3-4150-ADB9-80ECC5D092F4}" presName="horz1" presStyleCnt="0"/>
      <dgm:spPr/>
    </dgm:pt>
    <dgm:pt modelId="{8EF40990-AFC2-6C41-AFCE-F33260EF2A0C}" type="pres">
      <dgm:prSet presAssocID="{A6A47858-F4B3-4150-ADB9-80ECC5D092F4}" presName="tx1" presStyleLbl="revTx" presStyleIdx="2" presStyleCnt="3"/>
      <dgm:spPr/>
    </dgm:pt>
    <dgm:pt modelId="{9C9437C3-DF11-654C-B53C-97E99EC9A9B7}" type="pres">
      <dgm:prSet presAssocID="{A6A47858-F4B3-4150-ADB9-80ECC5D092F4}" presName="vert1" presStyleCnt="0"/>
      <dgm:spPr/>
    </dgm:pt>
  </dgm:ptLst>
  <dgm:cxnLst>
    <dgm:cxn modelId="{EA87971B-630D-1B42-BD22-8A9F179B44D3}" type="presOf" srcId="{AF1D4BE5-4B7C-45ED-81B6-7DFF2E214125}" destId="{7B16AD17-671F-0342-89F0-E9F289E0DF46}" srcOrd="0" destOrd="0" presId="urn:microsoft.com/office/officeart/2008/layout/LinedList"/>
    <dgm:cxn modelId="{39A9E01B-3BAD-9D49-9ABE-42DEC427E72F}" type="presOf" srcId="{A6A47858-F4B3-4150-ADB9-80ECC5D092F4}" destId="{8EF40990-AFC2-6C41-AFCE-F33260EF2A0C}" srcOrd="0" destOrd="0" presId="urn:microsoft.com/office/officeart/2008/layout/LinedList"/>
    <dgm:cxn modelId="{6B9F9E46-4C71-46CF-AEF0-2849D35D1EBC}" srcId="{AF1D4BE5-4B7C-45ED-81B6-7DFF2E214125}" destId="{2E26B764-A659-4EAD-BCA6-B889C08D8581}" srcOrd="1" destOrd="0" parTransId="{7D7E243C-EE42-41EE-ACD9-5FD04B10DF8B}" sibTransId="{4CC93373-E031-4C45-AFA5-8F24ACA47B08}"/>
    <dgm:cxn modelId="{4D3EC471-C77C-47D7-B0E6-4A9927622A82}" srcId="{AF1D4BE5-4B7C-45ED-81B6-7DFF2E214125}" destId="{A6A47858-F4B3-4150-ADB9-80ECC5D092F4}" srcOrd="2" destOrd="0" parTransId="{84EE62F5-5B10-424F-8033-EA5A07D7118B}" sibTransId="{7A017E37-3BA3-4475-978E-FAEFBD092C3B}"/>
    <dgm:cxn modelId="{53C43A7C-24C7-5249-A4DA-A5EBE8564241}" type="presOf" srcId="{2E26B764-A659-4EAD-BCA6-B889C08D8581}" destId="{31C51DBC-B0AA-764A-883F-7E21067410FD}" srcOrd="0" destOrd="0" presId="urn:microsoft.com/office/officeart/2008/layout/LinedList"/>
    <dgm:cxn modelId="{1E541992-C390-904A-8358-4C7996D2C14F}" type="presOf" srcId="{EE113A71-831E-4EC7-B65E-9E22B9811F7E}" destId="{43F8927D-A136-E341-BBCE-2C38BF6D2FBB}" srcOrd="0" destOrd="0" presId="urn:microsoft.com/office/officeart/2008/layout/LinedList"/>
    <dgm:cxn modelId="{960802FE-E0C0-4EC1-B79E-75E91FA927EE}" srcId="{AF1D4BE5-4B7C-45ED-81B6-7DFF2E214125}" destId="{EE113A71-831E-4EC7-B65E-9E22B9811F7E}" srcOrd="0" destOrd="0" parTransId="{E87D3C5B-A96E-43E8-82BC-09AE8D0C0856}" sibTransId="{3660A279-8672-4F0D-91D4-8EE786A82130}"/>
    <dgm:cxn modelId="{19A542B3-A6C8-F84C-9967-B24E8CCDA1EF}" type="presParOf" srcId="{7B16AD17-671F-0342-89F0-E9F289E0DF46}" destId="{01D972EB-FCC3-0545-8B73-79DB69B44DBD}" srcOrd="0" destOrd="0" presId="urn:microsoft.com/office/officeart/2008/layout/LinedList"/>
    <dgm:cxn modelId="{E09B4247-491C-8840-B0F3-6473497CFC3D}" type="presParOf" srcId="{7B16AD17-671F-0342-89F0-E9F289E0DF46}" destId="{2A1D5678-E335-444F-9CB4-87F00BFD98DA}" srcOrd="1" destOrd="0" presId="urn:microsoft.com/office/officeart/2008/layout/LinedList"/>
    <dgm:cxn modelId="{A10ECAE0-4C9D-2147-91CD-4106012D57F8}" type="presParOf" srcId="{2A1D5678-E335-444F-9CB4-87F00BFD98DA}" destId="{43F8927D-A136-E341-BBCE-2C38BF6D2FBB}" srcOrd="0" destOrd="0" presId="urn:microsoft.com/office/officeart/2008/layout/LinedList"/>
    <dgm:cxn modelId="{FA280A52-F2C2-AD4B-807C-81DCFC46BDFE}" type="presParOf" srcId="{2A1D5678-E335-444F-9CB4-87F00BFD98DA}" destId="{064C41F4-B08F-664B-80BD-0451DBCF2CA0}" srcOrd="1" destOrd="0" presId="urn:microsoft.com/office/officeart/2008/layout/LinedList"/>
    <dgm:cxn modelId="{8E9ADFB7-2949-3B4F-97BA-2333067CFC08}" type="presParOf" srcId="{7B16AD17-671F-0342-89F0-E9F289E0DF46}" destId="{DC29C799-E781-D541-8995-7947DFF42A98}" srcOrd="2" destOrd="0" presId="urn:microsoft.com/office/officeart/2008/layout/LinedList"/>
    <dgm:cxn modelId="{3544AB7F-F057-F347-8EBC-76E9C9E34193}" type="presParOf" srcId="{7B16AD17-671F-0342-89F0-E9F289E0DF46}" destId="{79505D47-624E-814C-9CF1-19EC613B249E}" srcOrd="3" destOrd="0" presId="urn:microsoft.com/office/officeart/2008/layout/LinedList"/>
    <dgm:cxn modelId="{395DC1AA-636E-6A4E-A92E-82F05077B856}" type="presParOf" srcId="{79505D47-624E-814C-9CF1-19EC613B249E}" destId="{31C51DBC-B0AA-764A-883F-7E21067410FD}" srcOrd="0" destOrd="0" presId="urn:microsoft.com/office/officeart/2008/layout/LinedList"/>
    <dgm:cxn modelId="{AA74B96D-7C26-134A-BAA1-1FC767CB37A8}" type="presParOf" srcId="{79505D47-624E-814C-9CF1-19EC613B249E}" destId="{D896130A-A005-DB4D-8BC8-A026AE0DD5E7}" srcOrd="1" destOrd="0" presId="urn:microsoft.com/office/officeart/2008/layout/LinedList"/>
    <dgm:cxn modelId="{62D55EF3-0B74-9149-A9E8-A14E3D822A7F}" type="presParOf" srcId="{7B16AD17-671F-0342-89F0-E9F289E0DF46}" destId="{D9093E30-F011-A84C-8F1C-6F7946FC1F07}" srcOrd="4" destOrd="0" presId="urn:microsoft.com/office/officeart/2008/layout/LinedList"/>
    <dgm:cxn modelId="{20E55BA0-C0BE-0F43-8500-C8F125918BF6}" type="presParOf" srcId="{7B16AD17-671F-0342-89F0-E9F289E0DF46}" destId="{CFBAA7B6-31B2-4C49-927C-58412CD8B703}" srcOrd="5" destOrd="0" presId="urn:microsoft.com/office/officeart/2008/layout/LinedList"/>
    <dgm:cxn modelId="{017FB8E5-4409-FC4E-91A8-56110C764530}" type="presParOf" srcId="{CFBAA7B6-31B2-4C49-927C-58412CD8B703}" destId="{8EF40990-AFC2-6C41-AFCE-F33260EF2A0C}" srcOrd="0" destOrd="0" presId="urn:microsoft.com/office/officeart/2008/layout/LinedList"/>
    <dgm:cxn modelId="{F400AA83-540B-0245-85D1-0CF7585F112D}" type="presParOf" srcId="{CFBAA7B6-31B2-4C49-927C-58412CD8B703}" destId="{9C9437C3-DF11-654C-B53C-97E99EC9A9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D6836-87DB-9841-B03F-65ED21E2A779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83810-C8C2-B949-9E9C-58E0D9D228A0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venir Book" panose="02000503020000020003" pitchFamily="2" charset="0"/>
            </a:rPr>
            <a:t>Request-Response Protocol (Client-Server model) </a:t>
          </a:r>
        </a:p>
      </dsp:txBody>
      <dsp:txXfrm>
        <a:off x="0" y="2687"/>
        <a:ext cx="6263640" cy="1833104"/>
      </dsp:txXfrm>
    </dsp:sp>
    <dsp:sp modelId="{C51E2609-BAC0-1045-BE9B-77CF67F1D5EB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FD0BD-8483-AC49-90D4-FE80181D31C4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venir Book" panose="02000503020000020003" pitchFamily="2" charset="0"/>
            </a:rPr>
            <a:t>Command/Telemetry data streams</a:t>
          </a:r>
        </a:p>
      </dsp:txBody>
      <dsp:txXfrm>
        <a:off x="0" y="1835791"/>
        <a:ext cx="6263640" cy="1833104"/>
      </dsp:txXfrm>
    </dsp:sp>
    <dsp:sp modelId="{2B462CFE-3E73-7E49-AA92-3265CB1E89D2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FAA74-0916-B74F-BE3C-788E3EE2B3ED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venir Book" panose="02000503020000020003" pitchFamily="2" charset="0"/>
            </a:rPr>
            <a:t>Request-Response with connection/connectionless modes</a:t>
          </a:r>
        </a:p>
      </dsp:txBody>
      <dsp:txXfrm>
        <a:off x="0" y="3668896"/>
        <a:ext cx="6263640" cy="1833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72EB-FCC3-0545-8B73-79DB69B44DBD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8927D-A136-E341-BBCE-2C38BF6D2FBB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AX.25 UI frames with custom data field structure (command and beacon)</a:t>
          </a:r>
        </a:p>
      </dsp:txBody>
      <dsp:txXfrm>
        <a:off x="0" y="2687"/>
        <a:ext cx="6263640" cy="1833104"/>
      </dsp:txXfrm>
    </dsp:sp>
    <dsp:sp modelId="{DC29C799-E781-D541-8995-7947DFF42A98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51DBC-B0AA-764A-883F-7E21067410FD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AX.25 protocol (command and beacon)</a:t>
          </a:r>
        </a:p>
      </dsp:txBody>
      <dsp:txXfrm>
        <a:off x="0" y="1835791"/>
        <a:ext cx="6263640" cy="1833104"/>
      </dsp:txXfrm>
    </dsp:sp>
    <dsp:sp modelId="{D9093E30-F011-A84C-8F1C-6F7946FC1F07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40990-AFC2-6C41-AFCE-F33260EF2A0C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Proprietary protocol supported by OBC SDK (command) and AX.25 UI (beacon)</a:t>
          </a:r>
        </a:p>
      </dsp:txBody>
      <dsp:txXfrm>
        <a:off x="0" y="3668896"/>
        <a:ext cx="6263640" cy="183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8294B-4266-4563-A8A6-D3333BE3F68B}" type="datetimeFigureOut"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E3C62-C802-492B-9270-5164357CD5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3C62-C802-492B-9270-5164357CD5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5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3C62-C802-492B-9270-5164357CD5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2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Don’t look at how much code I wrote, look at how much code I deleted.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3C62-C802-492B-9270-5164357CD5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12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3C62-C802-492B-9270-5164357CD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22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3C62-C802-492B-9270-5164357CD5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29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Make comment on how this applies for any large project with limited mentorship or documentation.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E3C62-C802-492B-9270-5164357CD5AD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1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2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5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3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5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4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9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F8F4880C-C7BC-DF2D-9588-65FDFC481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82842"/>
            <a:ext cx="10058400" cy="29363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  <a:latin typeface="Avenir Book" panose="02000503020000020003" pitchFamily="2" charset="0"/>
                <a:cs typeface="Arial"/>
              </a:rPr>
              <a:t>EagleSat</a:t>
            </a:r>
            <a:r>
              <a:rPr lang="en-US" sz="4400" dirty="0">
                <a:solidFill>
                  <a:srgbClr val="FFFFFF"/>
                </a:solidFill>
                <a:latin typeface="Avenir Book" panose="02000503020000020003" pitchFamily="2" charset="0"/>
                <a:cs typeface="Arial"/>
              </a:rPr>
              <a:t> II: Developing and Integrating Satellite Communications Systems</a:t>
            </a:r>
            <a:endParaRPr lang="en-US" sz="4400" dirty="0">
              <a:solidFill>
                <a:srgbClr val="FFFFFF"/>
              </a:solidFill>
              <a:latin typeface="Avenir Book" panose="02000503020000020003" pitchFamily="2" charset="0"/>
              <a:ea typeface="+mj-lt"/>
              <a:cs typeface="+mj-lt"/>
            </a:endParaRPr>
          </a:p>
          <a:p>
            <a:endParaRPr lang="en-US" sz="4400" dirty="0">
              <a:solidFill>
                <a:srgbClr val="FFFFFF"/>
              </a:solidFill>
              <a:latin typeface="Avenir Book" panose="02000503020000020003" pitchFamily="2" charset="0"/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5330687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  <a:cs typeface="Calibri"/>
              </a:rPr>
              <a:t>Joshua Parmenter and Hayden </a:t>
            </a:r>
            <a:r>
              <a:rPr lang="en-US" dirty="0" err="1">
                <a:solidFill>
                  <a:srgbClr val="FFFFFF"/>
                </a:solidFill>
                <a:latin typeface="Avenir Book" panose="02000503020000020003" pitchFamily="2" charset="0"/>
                <a:cs typeface="Calibri"/>
              </a:rPr>
              <a:t>Roszell</a:t>
            </a:r>
            <a:endParaRPr lang="en-US" dirty="0">
              <a:solidFill>
                <a:srgbClr val="FFFFFF"/>
              </a:solidFill>
              <a:latin typeface="Avenir Book" panose="02000503020000020003" pitchFamily="2" charset="0"/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  <a:cs typeface="Calibri"/>
              </a:rPr>
              <a:t>NASA Space Grant Symposium || Tucson, Arizona || 23 Apr 2022</a:t>
            </a:r>
          </a:p>
          <a:p>
            <a:endParaRPr lang="en-US" dirty="0">
              <a:solidFill>
                <a:srgbClr val="FFFFFF"/>
              </a:solidFill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C71D8-F2F9-B34F-B12A-CDC29F4D5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805" y="2089905"/>
            <a:ext cx="4638364" cy="1951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Avenir Book" panose="02000503020000020003" pitchFamily="2" charset="0"/>
              </a:rPr>
              <a:t>It has to be asked: Why not CCSDS?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4493" y="1333265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77724-FC3B-9C40-AD76-4378FA22B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480" y="4717818"/>
            <a:ext cx="5013661" cy="905897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r>
              <a:rPr lang="en-US" sz="2400">
                <a:latin typeface="Avenir Book" panose="02000503020000020003" pitchFamily="2" charset="0"/>
              </a:rPr>
              <a:t>Not supported by our transceivers</a:t>
            </a:r>
          </a:p>
          <a:p>
            <a:r>
              <a:rPr lang="en-US" sz="2400">
                <a:latin typeface="Avenir Book" panose="02000503020000020003" pitchFamily="2" charset="0"/>
              </a:rPr>
              <a:t>Packet structure is too heavy</a:t>
            </a:r>
            <a:endParaRPr lang="en-US" sz="2400" kern="120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A4BCD1-F813-4A68-8727-7A3DE67A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31480" y="1075612"/>
            <a:ext cx="1128382" cy="847206"/>
            <a:chOff x="7393391" y="1075612"/>
            <a:chExt cx="1128382" cy="847206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466DC6B-5D4A-3B8B-6EE6-AC9CADC23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077881" y="2011680"/>
            <a:ext cx="2933622" cy="293362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ED9D1C2-C754-1343-8103-A6C0511A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EE358FA-70F9-B045-B1E9-CD40E5A7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2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ontent Placeholder 16">
            <a:extLst>
              <a:ext uri="{FF2B5EF4-FFF2-40B4-BE49-F238E27FC236}">
                <a16:creationId xmlns:a16="http://schemas.microsoft.com/office/drawing/2014/main" id="{D3D1821E-C11B-9AE8-5DA4-F10D0C05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r>
              <a:rPr lang="en-US" sz="1700">
                <a:latin typeface="Avenir Book" panose="02000503020000020003" pitchFamily="2" charset="0"/>
              </a:rPr>
              <a:t>Headless ground station</a:t>
            </a:r>
            <a:endParaRPr lang="en-US" sz="500">
              <a:latin typeface="Avenir Book" panose="02000503020000020003" pitchFamily="2" charset="0"/>
            </a:endParaRPr>
          </a:p>
          <a:p>
            <a:r>
              <a:rPr lang="en-US" sz="1700">
                <a:latin typeface="Avenir Book" panose="02000503020000020003" pitchFamily="2" charset="0"/>
              </a:rPr>
              <a:t>Controlled remotely by primary ground station computer</a:t>
            </a:r>
          </a:p>
        </p:txBody>
      </p:sp>
      <p:pic>
        <p:nvPicPr>
          <p:cNvPr id="8" name="Picture 7" descr="A picture containing sky, yellow&#10;&#10;Description automatically generated">
            <a:extLst>
              <a:ext uri="{FF2B5EF4-FFF2-40B4-BE49-F238E27FC236}">
                <a16:creationId xmlns:a16="http://schemas.microsoft.com/office/drawing/2014/main" id="{C89D4381-D0CC-E843-AFE4-2141A19AF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r="11488" b="-3"/>
          <a:stretch/>
        </p:blipFill>
        <p:spPr>
          <a:xfrm>
            <a:off x="673749" y="370320"/>
            <a:ext cx="4190106" cy="4567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9EB74EFA-D751-DA4E-9A48-7BF4D5330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21996C6-D19C-974A-9CB6-2A57910F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0" y="4804712"/>
            <a:ext cx="4045595" cy="1325563"/>
          </a:xfrm>
        </p:spPr>
        <p:txBody>
          <a:bodyPr/>
          <a:lstStyle/>
          <a:p>
            <a:r>
              <a:rPr lang="en-US">
                <a:latin typeface="Avenir Book" panose="02000503020000020003" pitchFamily="2" charset="0"/>
              </a:rPr>
              <a:t>Ground Station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7948A1B-E4C6-274F-922B-624325F1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" y="629511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CBCD224-05A7-4648-B216-B82449A4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uilding with a antenna on top&#10;&#10;Description automatically generated with low confidence">
            <a:extLst>
              <a:ext uri="{FF2B5EF4-FFF2-40B4-BE49-F238E27FC236}">
                <a16:creationId xmlns:a16="http://schemas.microsoft.com/office/drawing/2014/main" id="{A7D61F6A-1B81-C540-AAB4-19512AD559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9" b="24920"/>
          <a:stretch/>
        </p:blipFill>
        <p:spPr>
          <a:xfrm>
            <a:off x="5704114" y="370319"/>
            <a:ext cx="5806915" cy="456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5677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23D6E5-3417-FC49-ADC2-0D300F83F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074" y="507004"/>
            <a:ext cx="11399852" cy="584399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EE17870-B8E4-7541-AFE5-35878656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" y="629511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F130D-F5C7-5C4B-8F52-D41066FD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876" y="563140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5C8924A6-2DDB-4140-8054-4DAD941A9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r="-2" b="7153"/>
          <a:stretch/>
        </p:blipFill>
        <p:spPr>
          <a:xfrm>
            <a:off x="396074" y="322251"/>
            <a:ext cx="5406012" cy="3221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431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E99A62E-12A4-154B-BC34-C48BA7E71D85}"/>
              </a:ext>
            </a:extLst>
          </p:cNvPr>
          <p:cNvSpPr txBox="1"/>
          <p:nvPr/>
        </p:nvSpPr>
        <p:spPr>
          <a:xfrm>
            <a:off x="376428" y="2883664"/>
            <a:ext cx="3619701" cy="1666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Avenir Book" panose="02000503020000020003" pitchFamily="2" charset="0"/>
              </a:rPr>
              <a:t>Satellite Communication Driver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DC4D919-3471-3F40-A359-D2B98431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" y="629511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55F9753-A543-504C-B5FE-F33F2CB3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09FAE097-025D-E344-837A-F1904B5D4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68" y="578696"/>
            <a:ext cx="7833813" cy="5700607"/>
          </a:xfrm>
        </p:spPr>
      </p:pic>
    </p:spTree>
    <p:extLst>
      <p:ext uri="{BB962C8B-B14F-4D97-AF65-F5344CB8AC3E}">
        <p14:creationId xmlns:p14="http://schemas.microsoft.com/office/powerpoint/2010/main" val="77929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7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B8146-229F-E741-8C72-BF877D30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  <a:t>On Board Computer  </a:t>
            </a:r>
            <a:b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3000" dirty="0">
                <a:solidFill>
                  <a:schemeClr val="bg1"/>
                </a:solidFill>
                <a:latin typeface="Avenir Book" panose="02000503020000020003" pitchFamily="2" charset="0"/>
              </a:rPr>
              <a:t>Communications</a:t>
            </a:r>
            <a:r>
              <a:rPr lang="en-US" sz="3000" kern="1200" dirty="0">
                <a:solidFill>
                  <a:schemeClr val="bg1"/>
                </a:solidFill>
                <a:latin typeface="Avenir Book" panose="02000503020000020003" pitchFamily="2" charset="0"/>
              </a:rPr>
              <a:t> Infrastructure</a:t>
            </a:r>
          </a:p>
        </p:txBody>
      </p:sp>
      <p:cxnSp>
        <p:nvCxnSpPr>
          <p:cNvPr id="150" name="Straight Connector 8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ontent Placeholder 16">
            <a:extLst>
              <a:ext uri="{FF2B5EF4-FFF2-40B4-BE49-F238E27FC236}">
                <a16:creationId xmlns:a16="http://schemas.microsoft.com/office/drawing/2014/main" id="{D3D1821E-C11B-9AE8-5DA4-F10D0C05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</a:rPr>
              <a:t>Real time operating system, keeps satellite alive.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</a:rPr>
              <a:t>Orchestrates subsystem communication and telemetry collection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</a:rPr>
              <a:t>Integrates session handling with the ground station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ea typeface="Calibri"/>
              <a:cs typeface="Calibri"/>
            </a:endParaRPr>
          </a:p>
        </p:txBody>
      </p:sp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CF76D44-6724-399A-0C2A-8B201DDA6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5" y="2197187"/>
            <a:ext cx="5701269" cy="4216933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45F6335-9AE6-5127-8604-B363EED0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15" y="1911149"/>
            <a:ext cx="4279804" cy="4270408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9EB74EFA-D751-DA4E-9A48-7BF4D5330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63B29-E900-8917-B472-BFB2430D3F26}"/>
              </a:ext>
            </a:extLst>
          </p:cNvPr>
          <p:cNvSpPr txBox="1"/>
          <p:nvPr/>
        </p:nvSpPr>
        <p:spPr>
          <a:xfrm>
            <a:off x="7777192" y="5812225"/>
            <a:ext cx="36121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EnduroSat On Board Computer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EDBD0B3-C217-CD4B-98F2-00F80CDA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D6C0FB6-82AE-B84D-8FD8-8B15FBBD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65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C0528-AD1E-1E4B-B125-50CEA956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Avenir Book" panose="02000503020000020003" pitchFamily="2" charset="0"/>
              </a:rPr>
              <a:t>Satellite Communication Flow Diagram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F9C504C-7809-E140-BEFB-04EAD8E2B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0" y="1570724"/>
            <a:ext cx="10107400" cy="512950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3188BE9-42F3-1343-A313-10392C29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25BD032-7337-6146-AC83-1D08B60B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09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4559-3A31-F182-2F10-ACC597B7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  <a:cs typeface="Calibri Light"/>
              </a:rPr>
              <a:t>Code Extensibility</a:t>
            </a:r>
            <a:endParaRPr lang="en-US" b="1" dirty="0">
              <a:latin typeface="Avenir Book" panose="02000503020000020003" pitchFamily="2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074F8-F3E9-9591-0068-F4B047615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venir Book" panose="02000503020000020003" pitchFamily="2" charset="0"/>
                <a:cs typeface="Calibri"/>
              </a:rPr>
              <a:t>Efficient infrastructure changes require extensible code</a:t>
            </a:r>
          </a:p>
          <a:p>
            <a:r>
              <a:rPr lang="en-US" dirty="0">
                <a:latin typeface="Avenir Book" panose="02000503020000020003" pitchFamily="2" charset="0"/>
                <a:cs typeface="Calibri"/>
              </a:rPr>
              <a:t>Develop solutions that aren’t ‘hacky’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Standardized interfaces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Polymorphism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Reduce parallelism (tricky but possible)</a:t>
            </a:r>
          </a:p>
          <a:p>
            <a:r>
              <a:rPr lang="en-US" b="1" u="sng" dirty="0">
                <a:latin typeface="Avenir Book" panose="02000503020000020003" pitchFamily="2" charset="0"/>
                <a:cs typeface="Calibri"/>
              </a:rPr>
              <a:t>D</a:t>
            </a:r>
            <a:r>
              <a:rPr lang="en-US" dirty="0">
                <a:latin typeface="Avenir Book" panose="02000503020000020003" pitchFamily="2" charset="0"/>
                <a:cs typeface="Calibri"/>
              </a:rPr>
              <a:t>on’t </a:t>
            </a:r>
            <a:r>
              <a:rPr lang="en-US" b="1" u="sng" dirty="0">
                <a:latin typeface="Avenir Book" panose="02000503020000020003" pitchFamily="2" charset="0"/>
                <a:cs typeface="Calibri"/>
              </a:rPr>
              <a:t>R</a:t>
            </a:r>
            <a:r>
              <a:rPr lang="en-US" dirty="0">
                <a:latin typeface="Avenir Book" panose="02000503020000020003" pitchFamily="2" charset="0"/>
                <a:cs typeface="Calibri"/>
              </a:rPr>
              <a:t>epeat </a:t>
            </a:r>
            <a:r>
              <a:rPr lang="en-US" b="1" u="sng" dirty="0">
                <a:latin typeface="Avenir Book" panose="02000503020000020003" pitchFamily="2" charset="0"/>
                <a:cs typeface="Calibri"/>
              </a:rPr>
              <a:t>Y</a:t>
            </a:r>
            <a:r>
              <a:rPr lang="en-US" dirty="0">
                <a:latin typeface="Avenir Book" panose="02000503020000020003" pitchFamily="2" charset="0"/>
                <a:cs typeface="Calibri"/>
              </a:rPr>
              <a:t>ourself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Simplified and abstracted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Reduce repetition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0162B6-A33F-1E4C-9B4A-6AB755E3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0085F-E329-1549-851B-E7034FD1F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35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D162-A88D-F00A-A071-CE06AEFE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  <a:cs typeface="Calibri Light"/>
              </a:rPr>
              <a:t>Working with Undergraduates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BBA72-7B02-BCDB-0109-ECBD34744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venir Book" panose="02000503020000020003" pitchFamily="2" charset="0"/>
                <a:cs typeface="Calibri"/>
              </a:rPr>
              <a:t>We are busy, unpaid, and unexperienced.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How do we maximize productivity?</a:t>
            </a:r>
          </a:p>
          <a:p>
            <a:r>
              <a:rPr lang="en-US" dirty="0">
                <a:latin typeface="Avenir Book" panose="02000503020000020003" pitchFamily="2" charset="0"/>
                <a:cs typeface="Calibri"/>
              </a:rPr>
              <a:t>Strategies employed: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Weekly coding sessions</a:t>
            </a:r>
          </a:p>
          <a:p>
            <a:pPr lvl="2"/>
            <a:r>
              <a:rPr lang="en-US" dirty="0">
                <a:latin typeface="Avenir Book" panose="02000503020000020003" pitchFamily="2" charset="0"/>
                <a:cs typeface="Calibri"/>
              </a:rPr>
              <a:t>Enables easy teamwork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Bi-weekly sprint planning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Convenient communication (discord)</a:t>
            </a:r>
          </a:p>
          <a:p>
            <a:pPr lvl="1"/>
            <a:r>
              <a:rPr lang="en-US" dirty="0">
                <a:latin typeface="Avenir Book" panose="02000503020000020003" pitchFamily="2" charset="0"/>
                <a:cs typeface="Calibri"/>
              </a:rPr>
              <a:t>Developing connections with the team, plant intrinsic motivators</a:t>
            </a:r>
          </a:p>
          <a:p>
            <a:pPr lvl="2"/>
            <a:r>
              <a:rPr lang="en-US" dirty="0">
                <a:latin typeface="Avenir Book" panose="02000503020000020003" pitchFamily="2" charset="0"/>
                <a:cs typeface="Calibri"/>
              </a:rPr>
              <a:t>Make them understand the magnitude of their work!</a:t>
            </a: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BCAEA3-D21B-DD4D-86A7-A26108D9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BB0B2F-5068-CB4E-82AD-7647186F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05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2722-6EDD-DDF1-7F08-D2E6B04F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  <a:ea typeface="Calibri Light"/>
                <a:cs typeface="Calibri Light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9C204-02CC-BBBA-8561-CC32F53F5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venir Book" panose="02000503020000020003" pitchFamily="2" charset="0"/>
                <a:ea typeface="Calibri"/>
                <a:cs typeface="Calibri"/>
              </a:rPr>
              <a:t>Test ground station with similar satellites in orbit.</a:t>
            </a:r>
          </a:p>
          <a:p>
            <a:r>
              <a:rPr lang="en-US" dirty="0">
                <a:latin typeface="Avenir Book" panose="02000503020000020003" pitchFamily="2" charset="0"/>
                <a:ea typeface="Calibri"/>
                <a:cs typeface="Calibri"/>
              </a:rPr>
              <a:t>Polish OBC/Ground Station Communication.</a:t>
            </a:r>
          </a:p>
          <a:p>
            <a:r>
              <a:rPr lang="en-US" dirty="0">
                <a:latin typeface="Avenir Book" panose="02000503020000020003" pitchFamily="2" charset="0"/>
                <a:ea typeface="Calibri"/>
                <a:cs typeface="Calibri"/>
              </a:rPr>
              <a:t>OBC subsystem integration</a:t>
            </a:r>
          </a:p>
          <a:p>
            <a:r>
              <a:rPr lang="en-US" dirty="0">
                <a:latin typeface="Avenir Book" panose="02000503020000020003" pitchFamily="2" charset="0"/>
                <a:ea typeface="Calibri"/>
                <a:cs typeface="Calibri"/>
              </a:rPr>
              <a:t>Test, test, test...</a:t>
            </a:r>
          </a:p>
          <a:p>
            <a:pPr lvl="1"/>
            <a:r>
              <a:rPr lang="en-US" dirty="0">
                <a:latin typeface="Avenir Book" panose="02000503020000020003" pitchFamily="2" charset="0"/>
                <a:ea typeface="Calibri"/>
                <a:cs typeface="Calibri"/>
              </a:rPr>
              <a:t>Edge Case Testing </a:t>
            </a:r>
          </a:p>
          <a:p>
            <a:pPr lvl="1"/>
            <a:r>
              <a:rPr lang="en-US" dirty="0">
                <a:latin typeface="Avenir Book" panose="02000503020000020003" pitchFamily="2" charset="0"/>
                <a:ea typeface="Calibri"/>
                <a:cs typeface="Calibri"/>
              </a:rPr>
              <a:t>Long Term Testing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58241B-D60B-5848-A99C-9CAB2E16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59C265-6B29-3844-A83C-5BEAAA99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57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1FCE-D330-3B6B-D799-33247C68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  <a:cs typeface="Calibri Light"/>
              </a:rPr>
              <a:t>Conclusion</a:t>
            </a:r>
            <a:endParaRPr lang="en-US" dirty="0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683CC-FFCD-248E-65E9-EB5EBC72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  <a:ea typeface="Calibri"/>
                <a:cs typeface="Calibri"/>
              </a:rPr>
              <a:t>Launching an effective satellite as an undergraduate is not impossible.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venir Book" panose="02000503020000020003" pitchFamily="2" charset="0"/>
              <a:ea typeface="Calibri"/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  <a:ea typeface="Calibri"/>
                <a:cs typeface="Calibri"/>
              </a:rPr>
              <a:t>Iterative designs are key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venir Book" panose="02000503020000020003" pitchFamily="2" charset="0"/>
              <a:ea typeface="Calibri"/>
              <a:cs typeface="Calibri"/>
            </a:endParaRPr>
          </a:p>
          <a:p>
            <a:r>
              <a:rPr lang="en-US" i="1" dirty="0">
                <a:solidFill>
                  <a:srgbClr val="FFFFFF"/>
                </a:solidFill>
                <a:latin typeface="Avenir Book" panose="02000503020000020003" pitchFamily="2" charset="0"/>
                <a:ea typeface="Calibri"/>
                <a:cs typeface="Calibri"/>
              </a:rPr>
              <a:t>"Fail Fast"</a:t>
            </a:r>
            <a:endParaRPr lang="en-US" dirty="0">
              <a:solidFill>
                <a:srgbClr val="FFFFFF"/>
              </a:solidFill>
              <a:latin typeface="Avenir Book" panose="02000503020000020003" pitchFamily="2" charset="0"/>
              <a:ea typeface="Calibri"/>
              <a:cs typeface="Calibri"/>
            </a:endParaRPr>
          </a:p>
          <a:p>
            <a:endParaRPr lang="en-US" dirty="0">
              <a:solidFill>
                <a:srgbClr val="FFFFFF"/>
              </a:solidFill>
              <a:ea typeface="Calibri"/>
              <a:cs typeface="Calibri"/>
            </a:endParaRPr>
          </a:p>
          <a:p>
            <a:endParaRPr lang="en-US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2E74E2-2586-1C47-8607-EA322069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D95BBC7-B497-3347-B4B5-F6B30A4E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" y="629511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0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9CF4127E-1051-7545-A438-03CFC2679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2221" r="11064" b="2"/>
          <a:stretch/>
        </p:blipFill>
        <p:spPr>
          <a:xfrm>
            <a:off x="4360668" y="10"/>
            <a:ext cx="86695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0385C-C14D-C3ED-A1DB-A31D5499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3200">
                <a:latin typeface="Avenir Book" panose="02000503020000020003" pitchFamily="2" charset="0"/>
                <a:cs typeface="Calibri Light"/>
              </a:rPr>
              <a:t>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9B74-DE27-2F04-DC37-C3C4A828C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>
                <a:latin typeface="Avenir Book" panose="02000503020000020003" pitchFamily="2" charset="0"/>
                <a:cs typeface="Calibri"/>
              </a:rPr>
              <a:t>Introduction</a:t>
            </a:r>
          </a:p>
          <a:p>
            <a:r>
              <a:rPr lang="en-US" sz="2400">
                <a:latin typeface="Avenir Book" panose="02000503020000020003" pitchFamily="2" charset="0"/>
                <a:cs typeface="Calibri"/>
              </a:rPr>
              <a:t>Acknowledgements</a:t>
            </a:r>
          </a:p>
          <a:p>
            <a:r>
              <a:rPr lang="en-US" sz="2400">
                <a:latin typeface="Avenir Book" panose="02000503020000020003" pitchFamily="2" charset="0"/>
                <a:cs typeface="Calibri"/>
              </a:rPr>
              <a:t>Research Question</a:t>
            </a:r>
          </a:p>
          <a:p>
            <a:r>
              <a:rPr lang="en-US" sz="2400">
                <a:latin typeface="Avenir Book" panose="02000503020000020003" pitchFamily="2" charset="0"/>
                <a:cs typeface="Calibri"/>
              </a:rPr>
              <a:t>Objectives</a:t>
            </a:r>
          </a:p>
          <a:p>
            <a:r>
              <a:rPr lang="en-US" sz="2400">
                <a:latin typeface="Avenir Book" panose="02000503020000020003" pitchFamily="2" charset="0"/>
                <a:cs typeface="Calibri"/>
              </a:rPr>
              <a:t>Iterations</a:t>
            </a:r>
          </a:p>
          <a:p>
            <a:r>
              <a:rPr lang="en-US" sz="2400">
                <a:latin typeface="Avenir Book" panose="02000503020000020003" pitchFamily="2" charset="0"/>
                <a:cs typeface="Calibri"/>
              </a:rPr>
              <a:t>Challenges</a:t>
            </a:r>
          </a:p>
          <a:p>
            <a:r>
              <a:rPr lang="en-US" sz="2400">
                <a:latin typeface="Avenir Book" panose="02000503020000020003" pitchFamily="2" charset="0"/>
                <a:cs typeface="Calibri"/>
              </a:rPr>
              <a:t>Current State/Looking Forward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93AAA2-6BEB-E44F-8208-979F6A96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4" y="629510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8DD6024-3DE4-2944-8D75-EE870696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988" y="56313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61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9E804-D929-0C71-7AC5-11CC72CB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venir Book" panose="02000503020000020003" pitchFamily="2" charset="0"/>
                <a:ea typeface="+mj-lt"/>
                <a:cs typeface="+mj-lt"/>
              </a:rPr>
              <a:t>Introduction &amp; Acknowledgements</a:t>
            </a:r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32D39-EAE4-DED0-54FE-971F84225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Joshua Parmenter – Engineering team lead</a:t>
            </a:r>
          </a:p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Hayden Roszell – Engineering team lead</a:t>
            </a:r>
          </a:p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EagleSat II - Undergraduate student organization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C240D-B262-0B0C-4A2C-B4384605B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>
                <a:latin typeface="Avenir Book" panose="02000503020000020003" pitchFamily="2" charset="0"/>
              </a:rPr>
              <a:t>Thank you to</a:t>
            </a:r>
          </a:p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NASA Space Grant</a:t>
            </a:r>
          </a:p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Undergraduate Research Institution - Dr. Boettcher</a:t>
            </a:r>
          </a:p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Our mentor, Dr. Ahmed Sulyman</a:t>
            </a:r>
          </a:p>
          <a:p>
            <a:r>
              <a:rPr lang="en-US" sz="2400">
                <a:latin typeface="Avenir Book" panose="02000503020000020003" pitchFamily="2" charset="0"/>
                <a:ea typeface="+mn-lt"/>
                <a:cs typeface="+mn-lt"/>
              </a:rPr>
              <a:t>Embry-Riddle Aeronautical University</a:t>
            </a:r>
            <a:endParaRPr lang="en-US" sz="2400">
              <a:latin typeface="Avenir Book" panose="02000503020000020003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725D06D-266D-014B-A45A-F09925C5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0" y="5973204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CAFC34B-A19F-424C-A57C-634697B8F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316" y="5309486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2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884D6-1095-CB39-3DF9-5878A50E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  <a:cs typeface="Calibri Light"/>
              </a:rPr>
              <a:t>Overarching Question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9C05-7677-BBBC-6054-52C73E33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latin typeface="Avenir Book" panose="02000503020000020003" pitchFamily="2" charset="0"/>
              </a:rPr>
              <a:t>Can undergraduate students design and build an efficient communications infrastructure for a CubeSat?</a:t>
            </a:r>
          </a:p>
          <a:p>
            <a:pPr fontAlgn="base"/>
            <a:r>
              <a:rPr lang="en-US" sz="2400">
                <a:latin typeface="Avenir Book" panose="02000503020000020003" pitchFamily="2" charset="0"/>
              </a:rPr>
              <a:t>Objectives​ (of our teams)</a:t>
            </a:r>
          </a:p>
          <a:p>
            <a:pPr lvl="1" fontAlgn="base"/>
            <a:r>
              <a:rPr lang="en-US">
                <a:latin typeface="Avenir Book" panose="02000503020000020003" pitchFamily="2" charset="0"/>
              </a:rPr>
              <a:t>Maintain reliable command and control with the satellite​</a:t>
            </a:r>
          </a:p>
          <a:p>
            <a:pPr lvl="1" fontAlgn="base"/>
            <a:r>
              <a:rPr lang="en-US">
                <a:latin typeface="Avenir Book" panose="02000503020000020003" pitchFamily="2" charset="0"/>
              </a:rPr>
              <a:t>Autonomously manage satellite operations with a space-grade microprocessor​</a:t>
            </a:r>
          </a:p>
          <a:p>
            <a:pPr lvl="1" fontAlgn="base"/>
            <a:r>
              <a:rPr lang="en-US">
                <a:latin typeface="Avenir Book" panose="02000503020000020003" pitchFamily="2" charset="0"/>
              </a:rPr>
              <a:t>Collect and store scientific research data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6FA7FA6-5679-CE43-8857-08C4097C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" y="629511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49803B1-EC0B-F04C-BFC9-397D9F9D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563140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8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9E94A-F0B8-E49A-2849-8D94A2E4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908285"/>
            <a:ext cx="3986155" cy="1709730"/>
          </a:xfrm>
        </p:spPr>
        <p:txBody>
          <a:bodyPr anchor="b">
            <a:normAutofit/>
          </a:bodyPr>
          <a:lstStyle/>
          <a:p>
            <a:r>
              <a:rPr lang="en-US" sz="3600">
                <a:latin typeface="Avenir Book" panose="02000503020000020003" pitchFamily="2" charset="0"/>
                <a:cs typeface="Calibri Light"/>
              </a:rPr>
              <a:t>Our most important lesson: </a:t>
            </a:r>
            <a:r>
              <a:rPr lang="en-US" sz="3600" i="1">
                <a:latin typeface="Avenir Book" panose="02000503020000020003" pitchFamily="2" charset="0"/>
                <a:cs typeface="Calibri Light"/>
              </a:rPr>
              <a:t>“Fail Fast”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EDE9D-335B-6646-B178-A13771792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2" b="-1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AF74-19C3-C28D-DDDA-E89F8FFF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2710543"/>
            <a:ext cx="3986155" cy="34042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>
                <a:cs typeface="Calibri"/>
              </a:rPr>
              <a:t>If a design “doesn’t seem quite right,” don’t ignore that feeling!</a:t>
            </a:r>
          </a:p>
          <a:p>
            <a:r>
              <a:rPr lang="en-US" sz="1800">
                <a:cs typeface="Calibri"/>
              </a:rPr>
              <a:t>Started with full-stack communications design</a:t>
            </a:r>
          </a:p>
          <a:p>
            <a:r>
              <a:rPr lang="en-US" sz="1800">
                <a:cs typeface="Calibri"/>
              </a:rPr>
              <a:t>In 6 months, this is nowhere near the current design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4BA39C-B9FF-4A40-AB14-C8BAAE65F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605" y="3087554"/>
            <a:ext cx="6578600" cy="36068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27C0CAF-0151-474E-B880-96422552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09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Content Placeholder 43" descr="Graphical user interface&#10;&#10;Description automatically generated">
            <a:extLst>
              <a:ext uri="{FF2B5EF4-FFF2-40B4-BE49-F238E27FC236}">
                <a16:creationId xmlns:a16="http://schemas.microsoft.com/office/drawing/2014/main" id="{D6814548-805B-9B4F-A2BF-DEA29E89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47714"/>
            <a:ext cx="7047923" cy="495833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2CDE4FE8-D67B-9948-B38F-230BA1E5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9E3C12E8-319C-8941-A0FD-8DF92E0C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641" y="5663908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884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0BD3BE-A068-A96D-CFBA-BA3DC0CB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Simplified down to two primary components on the ground</a:t>
            </a:r>
          </a:p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Also using software and protocols native to OBC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E1971EA-965B-DA4D-A758-49B5A9C4E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52" y="1319774"/>
            <a:ext cx="6642532" cy="3640218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B8EDE04-1A6E-2647-9320-EC2825C35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BC9A1AD-5139-5646-847D-2EFE581C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" y="6295118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0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4EBE9-FC31-104C-89E3-B3846382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3600"/>
              <a:t>Iterations of the Communication Protocol</a:t>
            </a:r>
          </a:p>
        </p:txBody>
      </p:sp>
      <p:graphicFrame>
        <p:nvGraphicFramePr>
          <p:cNvPr id="50" name="Content Placeholder 8">
            <a:extLst>
              <a:ext uri="{FF2B5EF4-FFF2-40B4-BE49-F238E27FC236}">
                <a16:creationId xmlns:a16="http://schemas.microsoft.com/office/drawing/2014/main" id="{536F847A-17A8-5291-8A07-9D8440CC0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98810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C08D162F-1004-5842-ACA8-28C588C1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39E6485-F27B-B146-8781-D2990B72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2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FE553-47ED-1944-B7CC-E28A7840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3600"/>
              <a:t>Iterations of the Communication Medium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0A3F27-6347-0DC8-6732-4C523D02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00912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C5B4E4D6-1344-3A46-83D7-A99B0B4A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6327626"/>
            <a:ext cx="1426158" cy="4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32CB63D-68B6-BC40-9A62-E700101E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47" y="5613490"/>
            <a:ext cx="853564" cy="11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799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505</Words>
  <Application>Microsoft Office PowerPoint</Application>
  <PresentationFormat>Widescreen</PresentationFormat>
  <Paragraphs>93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Avenir Book</vt:lpstr>
      <vt:lpstr>Calibri</vt:lpstr>
      <vt:lpstr>Calibri Light</vt:lpstr>
      <vt:lpstr>Office Theme</vt:lpstr>
      <vt:lpstr>EagleSat II: Developing and Integrating Satellite Communications Systems </vt:lpstr>
      <vt:lpstr>Overview</vt:lpstr>
      <vt:lpstr>Introduction &amp; Acknowledgements</vt:lpstr>
      <vt:lpstr>Overarching Question and Goals</vt:lpstr>
      <vt:lpstr>Our most important lesson: “Fail Fast”</vt:lpstr>
      <vt:lpstr>PowerPoint Presentation</vt:lpstr>
      <vt:lpstr>PowerPoint Presentation</vt:lpstr>
      <vt:lpstr>Iterations of the Communication Protocol</vt:lpstr>
      <vt:lpstr>Iterations of the Communication Medium</vt:lpstr>
      <vt:lpstr>It has to be asked: Why not CCSDS?</vt:lpstr>
      <vt:lpstr>Ground Station</vt:lpstr>
      <vt:lpstr>PowerPoint Presentation</vt:lpstr>
      <vt:lpstr>PowerPoint Presentation</vt:lpstr>
      <vt:lpstr>On Board Computer   Communications Infrastructure</vt:lpstr>
      <vt:lpstr>Satellite Communication Flow Diagram</vt:lpstr>
      <vt:lpstr>Code Extensibility</vt:lpstr>
      <vt:lpstr>Working with Undergraduates</vt:lpstr>
      <vt:lpstr>Next Steps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Coe, Michelle A - (macoe)</cp:lastModifiedBy>
  <cp:revision>2</cp:revision>
  <dcterms:created xsi:type="dcterms:W3CDTF">2022-04-06T03:06:28Z</dcterms:created>
  <dcterms:modified xsi:type="dcterms:W3CDTF">2022-04-18T21:17:53Z</dcterms:modified>
</cp:coreProperties>
</file>